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1"/>
    <p:sldMasterId id="2147483813" r:id="rId2"/>
  </p:sldMasterIdLst>
  <p:notesMasterIdLst>
    <p:notesMasterId r:id="rId32"/>
  </p:notesMasterIdLst>
  <p:handoutMasterIdLst>
    <p:handoutMasterId r:id="rId33"/>
  </p:handoutMasterIdLst>
  <p:sldIdLst>
    <p:sldId id="256" r:id="rId3"/>
    <p:sldId id="258" r:id="rId4"/>
    <p:sldId id="279" r:id="rId5"/>
    <p:sldId id="259" r:id="rId6"/>
    <p:sldId id="260" r:id="rId7"/>
    <p:sldId id="280" r:id="rId8"/>
    <p:sldId id="281" r:id="rId9"/>
    <p:sldId id="261" r:id="rId10"/>
    <p:sldId id="282" r:id="rId11"/>
    <p:sldId id="262" r:id="rId12"/>
    <p:sldId id="263" r:id="rId13"/>
    <p:sldId id="264" r:id="rId14"/>
    <p:sldId id="284" r:id="rId15"/>
    <p:sldId id="283" r:id="rId16"/>
    <p:sldId id="266" r:id="rId17"/>
    <p:sldId id="267" r:id="rId18"/>
    <p:sldId id="268" r:id="rId19"/>
    <p:sldId id="269" r:id="rId20"/>
    <p:sldId id="285" r:id="rId21"/>
    <p:sldId id="270" r:id="rId22"/>
    <p:sldId id="286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7" autoAdjust="0"/>
    <p:restoredTop sz="86423" autoAdjust="0"/>
  </p:normalViewPr>
  <p:slideViewPr>
    <p:cSldViewPr>
      <p:cViewPr varScale="1">
        <p:scale>
          <a:sx n="95" d="100"/>
          <a:sy n="95" d="100"/>
        </p:scale>
        <p:origin x="-1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9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99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D7E84-8B17-48C3-A5DF-F2D81A24D48E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55904-C3EF-40B9-9198-4AF09A1B3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9339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194B83E-3788-4DD2-9069-B7C2C91CD3E9}" type="datetimeFigureOut">
              <a:rPr lang="en-US"/>
              <a:pPr>
                <a:defRPr/>
              </a:pPr>
              <a:t>8/23/2013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18B60BA-EEBF-489D-8D16-B519E259F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8000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3707749-D971-414D-A5DD-D9739BF57B54}" type="slidenum">
              <a:rPr lang="en-US" smtClean="0"/>
              <a:pPr eaLnBrk="1" hangingPunct="1"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D133D0A-98F2-427D-86EA-C84B7DFF2045}" type="slidenum">
              <a:rPr lang="en-US" smtClean="0"/>
              <a:pPr eaLnBrk="1" hangingPunct="1"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D5F65DC-41BB-46E1-B922-D4A539453ABC}" type="slidenum">
              <a:rPr lang="en-US" smtClean="0"/>
              <a:pPr eaLnBrk="1" hangingPunct="1"/>
              <a:t>27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708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48070-6A81-47D0-9810-1540B9FEFF61}" type="datetime1">
              <a:rPr lang="en-US" smtClean="0"/>
              <a:pPr/>
              <a:t>8/23/2013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7780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354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460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27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13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82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51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074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851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E8F80-9516-44E3-A25F-EB0546B06FA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D7BE4-93EC-4F8F-8895-788F32C6D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049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4496"/>
            <a:ext cx="80010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675" y="21336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5D48070-6A81-47D0-9810-1540B9FEFF61}" type="datetime1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2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ctrTitle" idx="4294967295"/>
          </p:nvPr>
        </p:nvSpPr>
        <p:spPr>
          <a:xfrm>
            <a:off x="2514600" y="2057400"/>
            <a:ext cx="6629400" cy="14700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Portraying the Earth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4294967295"/>
          </p:nvPr>
        </p:nvSpPr>
        <p:spPr>
          <a:xfrm>
            <a:off x="3810000" y="3657600"/>
            <a:ext cx="5334000" cy="1754188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rgbClr val="C00000"/>
                </a:solidFill>
              </a:rPr>
              <a:t>Chapter 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 idx="4294967295"/>
          </p:nvPr>
        </p:nvSpPr>
        <p:spPr>
          <a:xfrm>
            <a:off x="1066800" y="29308"/>
            <a:ext cx="69342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800" dirty="0" smtClean="0"/>
              <a:t>Map </a:t>
            </a:r>
            <a:r>
              <a:rPr lang="en-US" sz="4800" dirty="0" smtClean="0"/>
              <a:t>Essentials</a:t>
            </a:r>
            <a:endParaRPr lang="en-US" sz="4800" dirty="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4294967295"/>
          </p:nvPr>
        </p:nvSpPr>
        <p:spPr>
          <a:xfrm>
            <a:off x="1066800" y="1371600"/>
            <a:ext cx="6858000" cy="453072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Direction: a north arrow </a:t>
            </a:r>
            <a:r>
              <a:rPr lang="en-US" dirty="0" smtClean="0"/>
              <a:t>(top of the map, should be north).  If there is a grid, there should still be a north arrow.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Location:</a:t>
            </a:r>
            <a:r>
              <a:rPr lang="en-US" dirty="0" smtClean="0"/>
              <a:t> grid, such as latitude and longitude, to be used to locate features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Data Source</a:t>
            </a:r>
            <a:r>
              <a:rPr lang="en-US" dirty="0" smtClean="0"/>
              <a:t>: source of the data found on the map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Projection type</a:t>
            </a:r>
            <a:r>
              <a:rPr lang="en-US" dirty="0" smtClean="0"/>
              <a:t>: in what projection is the data on the map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1143000" y="304800"/>
            <a:ext cx="69342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800" dirty="0" smtClean="0"/>
              <a:t>Globes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4294967295"/>
          </p:nvPr>
        </p:nvSpPr>
        <p:spPr>
          <a:xfrm>
            <a:off x="762000" y="1600200"/>
            <a:ext cx="7391400" cy="453072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en-US" b="1" dirty="0" smtClean="0"/>
              <a:t>Best substitute </a:t>
            </a:r>
            <a:r>
              <a:rPr lang="en-US" dirty="0" smtClean="0"/>
              <a:t>for depicting the earth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The only thing changed in depicting the earth onto a globe is the </a:t>
            </a:r>
            <a:r>
              <a:rPr lang="en-US" b="1" dirty="0" smtClean="0"/>
              <a:t>size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Shows comparative </a:t>
            </a:r>
            <a:r>
              <a:rPr lang="en-US" b="1" dirty="0" smtClean="0"/>
              <a:t>distances, sizes, and accurate directions.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Represents without distortion</a:t>
            </a:r>
            <a:r>
              <a:rPr lang="en-US" dirty="0" smtClean="0"/>
              <a:t>, the spatial relationships of features of the earth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Problem, because the globe will be set a very small scale </a:t>
            </a:r>
            <a:r>
              <a:rPr lang="en-US" dirty="0" smtClean="0"/>
              <a:t>(detail is lost)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>
          <a:xfrm>
            <a:off x="1066800" y="228600"/>
            <a:ext cx="69342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800" dirty="0" smtClean="0"/>
              <a:t>Map Projections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>
          <a:xfrm>
            <a:off x="838200" y="1371600"/>
            <a:ext cx="6858000" cy="4800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A system whereby the </a:t>
            </a:r>
            <a:r>
              <a:rPr lang="en-US" b="1" dirty="0" smtClean="0"/>
              <a:t>spherical surface of the earth is transformed to display on a flat surface</a:t>
            </a:r>
            <a:r>
              <a:rPr lang="en-US" dirty="0" smtClean="0"/>
              <a:t>.</a:t>
            </a:r>
          </a:p>
          <a:p>
            <a:pPr marL="0" indent="0" eaLnBrk="1" hangingPunct="1"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b="1" dirty="0" smtClean="0"/>
              <a:t>Three basic projection styles </a:t>
            </a:r>
            <a:r>
              <a:rPr lang="en-US" dirty="0" smtClean="0"/>
              <a:t>for the earth</a:t>
            </a:r>
          </a:p>
          <a:p>
            <a:pPr lvl="1" eaLnBrk="1" hangingPunct="1">
              <a:defRPr/>
            </a:pPr>
            <a:r>
              <a:rPr lang="en-US" sz="2400" b="1" dirty="0" smtClean="0"/>
              <a:t>Cylinder</a:t>
            </a:r>
          </a:p>
          <a:p>
            <a:pPr lvl="1" eaLnBrk="1" hangingPunct="1">
              <a:defRPr/>
            </a:pPr>
            <a:r>
              <a:rPr lang="en-US" sz="2400" b="1" dirty="0" smtClean="0"/>
              <a:t>Cone</a:t>
            </a:r>
          </a:p>
          <a:p>
            <a:pPr lvl="1" eaLnBrk="1" hangingPunct="1">
              <a:defRPr/>
            </a:pPr>
            <a:r>
              <a:rPr lang="en-US" sz="2400" b="1" dirty="0" smtClean="0"/>
              <a:t>Flat </a:t>
            </a:r>
          </a:p>
          <a:p>
            <a:pPr marL="320040" lvl="1" indent="0" eaLnBrk="1" hangingPunct="1">
              <a:buNone/>
              <a:defRPr/>
            </a:pPr>
            <a:endParaRPr lang="en-US" sz="2400" dirty="0" smtClean="0"/>
          </a:p>
          <a:p>
            <a:pPr eaLnBrk="1" hangingPunct="1">
              <a:defRPr/>
            </a:pPr>
            <a:r>
              <a:rPr lang="en-US" dirty="0" smtClean="0"/>
              <a:t>Using a globe inside the Earth with each style, the lines or features are transferred to the paper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Cindy\Desktop\class\jpg\projecti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620486"/>
            <a:ext cx="4724400" cy="551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990600" y="1371600"/>
            <a:ext cx="6858000" cy="45307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b="1" dirty="0" smtClean="0"/>
              <a:t>Equivalence Projection </a:t>
            </a:r>
            <a:r>
              <a:rPr lang="en-US" dirty="0" smtClean="0"/>
              <a:t>– </a:t>
            </a:r>
            <a:r>
              <a:rPr lang="en-US" b="1" dirty="0" smtClean="0"/>
              <a:t>equal area projection</a:t>
            </a:r>
          </a:p>
          <a:p>
            <a:pPr marL="0" indent="0" eaLnBrk="1" hangingPunct="1">
              <a:buNone/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The </a:t>
            </a:r>
            <a:r>
              <a:rPr lang="en-US" b="1" dirty="0" smtClean="0"/>
              <a:t>size ratio of any area on the map to the corresponding area on the ground </a:t>
            </a:r>
            <a:r>
              <a:rPr lang="en-US" dirty="0" smtClean="0"/>
              <a:t>is the same all over the map</a:t>
            </a:r>
          </a:p>
          <a:p>
            <a:pPr marL="320040" lvl="1" indent="0" eaLnBrk="1" hangingPunct="1">
              <a:buNone/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b="1" dirty="0" smtClean="0"/>
              <a:t>Desirable because misleading impressions are avoided.</a:t>
            </a:r>
          </a:p>
          <a:p>
            <a:pPr marL="320040" lvl="1" indent="0" eaLnBrk="1" hangingPunct="1">
              <a:buNone/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b="1" dirty="0" smtClean="0"/>
              <a:t>Difficulty to achieve on small-scale maps</a:t>
            </a:r>
            <a:r>
              <a:rPr lang="en-US" dirty="0" smtClean="0"/>
              <a:t>, to maintain proper areal relationships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381000" y="76200"/>
            <a:ext cx="8534400" cy="1143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4800" dirty="0" smtClean="0"/>
              <a:t>Equivalence versus Conformaty</a:t>
            </a:r>
            <a:endParaRPr lang="en-US" sz="4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 idx="4294967295"/>
          </p:nvPr>
        </p:nvSpPr>
        <p:spPr>
          <a:xfrm>
            <a:off x="152400" y="0"/>
            <a:ext cx="8839200" cy="1143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4800" dirty="0" smtClean="0"/>
              <a:t>Equivalence versus Conformaty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4294967295"/>
          </p:nvPr>
        </p:nvSpPr>
        <p:spPr>
          <a:xfrm>
            <a:off x="685800" y="1219200"/>
            <a:ext cx="7467600" cy="47244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en-US" sz="3000" b="1" dirty="0" smtClean="0"/>
              <a:t>Conformal Projection – conformal  relations</a:t>
            </a:r>
          </a:p>
          <a:p>
            <a:pPr marL="0" indent="0" eaLnBrk="1" hangingPunct="1">
              <a:buNone/>
              <a:defRPr/>
            </a:pPr>
            <a:endParaRPr lang="en-US" sz="1500" dirty="0" smtClean="0"/>
          </a:p>
          <a:p>
            <a:pPr lvl="1" eaLnBrk="1" hangingPunct="1">
              <a:defRPr/>
            </a:pPr>
            <a:r>
              <a:rPr lang="en-US" sz="2600" dirty="0" smtClean="0"/>
              <a:t>Proper angular relationships are maintained so that the </a:t>
            </a:r>
            <a:r>
              <a:rPr lang="en-US" sz="2600" b="1" dirty="0" smtClean="0"/>
              <a:t>shape of something on the map is the same as its shape on the Earth</a:t>
            </a:r>
          </a:p>
          <a:p>
            <a:pPr marL="320040" lvl="1" indent="0" eaLnBrk="1" hangingPunct="1">
              <a:buNone/>
              <a:defRPr/>
            </a:pPr>
            <a:endParaRPr lang="en-US" sz="2600" b="1" dirty="0" smtClean="0"/>
          </a:p>
          <a:p>
            <a:pPr lvl="1" eaLnBrk="1" hangingPunct="1">
              <a:defRPr/>
            </a:pPr>
            <a:r>
              <a:rPr lang="en-US" sz="2600" b="1" dirty="0" smtClean="0"/>
              <a:t>Meridians and Parallels cross each other at right angles</a:t>
            </a:r>
            <a:r>
              <a:rPr lang="en-US" sz="2600" dirty="0" smtClean="0"/>
              <a:t>.</a:t>
            </a:r>
          </a:p>
          <a:p>
            <a:pPr marL="320040" lvl="1" indent="0" eaLnBrk="1" hangingPunct="1">
              <a:buNone/>
              <a:defRPr/>
            </a:pPr>
            <a:endParaRPr lang="en-US" sz="2600" dirty="0" smtClean="0"/>
          </a:p>
          <a:p>
            <a:pPr lvl="1" eaLnBrk="1" hangingPunct="1">
              <a:defRPr/>
            </a:pPr>
            <a:r>
              <a:rPr lang="en-US" sz="2600" dirty="0" smtClean="0"/>
              <a:t>Most notable projection is probably the </a:t>
            </a:r>
            <a:r>
              <a:rPr lang="en-US" sz="2600" b="1" i="1" dirty="0" smtClean="0"/>
              <a:t>Mercator</a:t>
            </a:r>
            <a:r>
              <a:rPr lang="en-US" sz="2600" b="1" dirty="0" smtClean="0"/>
              <a:t> projection</a:t>
            </a:r>
            <a:r>
              <a:rPr lang="en-US" sz="2600" dirty="0" smtClean="0"/>
              <a:t>.</a:t>
            </a:r>
          </a:p>
          <a:p>
            <a:pPr marL="320040" lvl="1" indent="0" eaLnBrk="1" hangingPunct="1">
              <a:buNone/>
              <a:defRPr/>
            </a:pPr>
            <a:endParaRPr lang="en-US" sz="2600" dirty="0" smtClean="0"/>
          </a:p>
          <a:p>
            <a:pPr lvl="1" eaLnBrk="1" hangingPunct="1">
              <a:defRPr/>
            </a:pPr>
            <a:r>
              <a:rPr lang="en-US" sz="2600" dirty="0" smtClean="0"/>
              <a:t>A </a:t>
            </a:r>
            <a:r>
              <a:rPr lang="en-US" sz="2600" b="1" i="1" dirty="0" smtClean="0"/>
              <a:t>Robinson</a:t>
            </a:r>
            <a:r>
              <a:rPr lang="en-US" sz="2600" b="1" dirty="0" smtClean="0"/>
              <a:t> projection </a:t>
            </a:r>
            <a:r>
              <a:rPr lang="en-US" sz="2600" dirty="0" smtClean="0"/>
              <a:t>is a compromise between a equivalence and conformality.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 idx="4294967295"/>
          </p:nvPr>
        </p:nvSpPr>
        <p:spPr>
          <a:xfrm>
            <a:off x="1066800" y="304800"/>
            <a:ext cx="6934200" cy="762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4800" dirty="0" smtClean="0"/>
              <a:t>Projections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4294967295"/>
          </p:nvPr>
        </p:nvSpPr>
        <p:spPr>
          <a:xfrm>
            <a:off x="762000" y="533400"/>
            <a:ext cx="7543800" cy="6324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b="1" dirty="0" smtClean="0"/>
              <a:t>Mercator</a:t>
            </a:r>
            <a:r>
              <a:rPr lang="en-US" dirty="0" smtClean="0"/>
              <a:t>, the most famous Projection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400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Developed in 1569 by Flemish geography and cartographer, </a:t>
            </a:r>
            <a:r>
              <a:rPr lang="en-US" sz="2400" b="1" dirty="0" smtClean="0"/>
              <a:t>Gerhardus Mercator</a:t>
            </a:r>
            <a:r>
              <a:rPr lang="en-US" sz="2400" dirty="0" smtClean="0"/>
              <a:t>.</a:t>
            </a:r>
          </a:p>
          <a:p>
            <a:pPr marL="320040" lvl="1" indent="0" eaLnBrk="1" hangingPunct="1">
              <a:lnSpc>
                <a:spcPct val="80000"/>
              </a:lnSpc>
              <a:buNone/>
              <a:defRPr/>
            </a:pPr>
            <a:endParaRPr lang="en-US" sz="1400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Developed for </a:t>
            </a:r>
            <a:r>
              <a:rPr lang="en-US" sz="2400" b="1" dirty="0" smtClean="0"/>
              <a:t>use in navigation of ships</a:t>
            </a:r>
          </a:p>
          <a:p>
            <a:pPr marL="320040" lvl="1" indent="0" eaLnBrk="1" hangingPunct="1">
              <a:lnSpc>
                <a:spcPct val="80000"/>
              </a:lnSpc>
              <a:buNone/>
              <a:defRPr/>
            </a:pPr>
            <a:endParaRPr lang="en-US" sz="1400" b="1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Advantage: shows</a:t>
            </a:r>
            <a:r>
              <a:rPr lang="en-US" sz="2400" i="1" dirty="0" smtClean="0"/>
              <a:t> </a:t>
            </a:r>
            <a:r>
              <a:rPr lang="en-US" sz="2400" b="1" i="1" dirty="0"/>
              <a:t>L</a:t>
            </a:r>
            <a:r>
              <a:rPr lang="en-US" sz="2400" b="1" i="1" dirty="0" smtClean="0"/>
              <a:t>oxodromes</a:t>
            </a:r>
            <a:r>
              <a:rPr lang="en-US" sz="2400" i="1" dirty="0" smtClean="0"/>
              <a:t> </a:t>
            </a:r>
            <a:r>
              <a:rPr lang="en-US" sz="2400" i="1" dirty="0" smtClean="0"/>
              <a:t>or </a:t>
            </a:r>
            <a:r>
              <a:rPr lang="en-US" sz="2400" b="1" i="1" dirty="0" smtClean="0"/>
              <a:t>Rhumb lines </a:t>
            </a:r>
            <a:r>
              <a:rPr lang="en-US" sz="2400" dirty="0" smtClean="0"/>
              <a:t>as straight lines.</a:t>
            </a:r>
          </a:p>
          <a:p>
            <a:pPr marL="320040" lvl="1" indent="0" eaLnBrk="1" hangingPunct="1">
              <a:lnSpc>
                <a:spcPct val="80000"/>
              </a:lnSpc>
              <a:buNone/>
              <a:defRPr/>
            </a:pPr>
            <a:endParaRPr lang="en-US" sz="1400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b="1" dirty="0" smtClean="0"/>
              <a:t>Problem with the Mercator</a:t>
            </a:r>
            <a:r>
              <a:rPr lang="en-US" sz="2400" dirty="0" smtClean="0"/>
              <a:t>,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400" b="1" dirty="0" smtClean="0"/>
              <a:t>Extreme East-West distortion </a:t>
            </a:r>
            <a:r>
              <a:rPr lang="en-US" sz="2400" dirty="0" smtClean="0"/>
              <a:t>in higher latitudes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400" dirty="0" smtClean="0"/>
              <a:t>To compensate </a:t>
            </a:r>
            <a:r>
              <a:rPr lang="en-US" sz="2400" b="1" dirty="0" smtClean="0"/>
              <a:t>Mercator stretched the spacing </a:t>
            </a:r>
            <a:r>
              <a:rPr lang="en-US" sz="2400" dirty="0" smtClean="0"/>
              <a:t>north and south to compensate.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400" dirty="0" smtClean="0"/>
              <a:t>Allowed shapes to </a:t>
            </a:r>
            <a:r>
              <a:rPr lang="en-US" sz="2400" b="1" dirty="0" smtClean="0"/>
              <a:t>be reasonably accurate but proper size relationships distorted</a:t>
            </a:r>
            <a:r>
              <a:rPr lang="en-US" sz="2200" dirty="0" smtClean="0"/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 idx="4294967295"/>
          </p:nvPr>
        </p:nvSpPr>
        <p:spPr>
          <a:xfrm>
            <a:off x="1066800" y="152400"/>
            <a:ext cx="69342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800" dirty="0" smtClean="0"/>
              <a:t>Projections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4294967295"/>
          </p:nvPr>
        </p:nvSpPr>
        <p:spPr>
          <a:xfrm>
            <a:off x="990600" y="1371600"/>
            <a:ext cx="7086600" cy="45307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The </a:t>
            </a:r>
            <a:r>
              <a:rPr lang="en-US" b="1" dirty="0" smtClean="0"/>
              <a:t>Plane projection – </a:t>
            </a:r>
            <a:r>
              <a:rPr lang="en-US" b="1" i="1" dirty="0" smtClean="0"/>
              <a:t>azimuthal or zenithal projection. </a:t>
            </a:r>
          </a:p>
          <a:p>
            <a:pPr marL="0" indent="0" eaLnBrk="1" hangingPunct="1">
              <a:buNone/>
              <a:defRPr/>
            </a:pPr>
            <a:endParaRPr lang="en-US" sz="1400" b="1" dirty="0" smtClean="0"/>
          </a:p>
          <a:p>
            <a:pPr lvl="1" eaLnBrk="1" hangingPunct="1">
              <a:defRPr/>
            </a:pPr>
            <a:r>
              <a:rPr lang="en-US" sz="2400" dirty="0" smtClean="0"/>
              <a:t>Obtained by </a:t>
            </a:r>
            <a:r>
              <a:rPr lang="en-US" sz="2400" b="1" dirty="0" smtClean="0"/>
              <a:t>projecting  markings of the globe on a flat piece of paper that is tangent </a:t>
            </a:r>
            <a:r>
              <a:rPr lang="en-US" sz="2400" dirty="0" smtClean="0"/>
              <a:t>to one point of the globe</a:t>
            </a:r>
          </a:p>
          <a:p>
            <a:pPr marL="320040" lvl="1" indent="0" eaLnBrk="1" hangingPunct="1">
              <a:buNone/>
              <a:defRPr/>
            </a:pPr>
            <a:endParaRPr lang="en-US" sz="1400" dirty="0" smtClean="0"/>
          </a:p>
          <a:p>
            <a:pPr lvl="1" eaLnBrk="1" hangingPunct="1">
              <a:defRPr/>
            </a:pPr>
            <a:r>
              <a:rPr lang="en-US" sz="2400" b="1" dirty="0" smtClean="0"/>
              <a:t>Used often in large scale maps </a:t>
            </a:r>
            <a:r>
              <a:rPr lang="en-US" sz="2400" dirty="0" smtClean="0"/>
              <a:t>or small areas of the globes</a:t>
            </a:r>
          </a:p>
          <a:p>
            <a:pPr marL="320040" lvl="1" indent="0" eaLnBrk="1" hangingPunct="1">
              <a:buNone/>
              <a:defRPr/>
            </a:pPr>
            <a:endParaRPr lang="en-US" sz="1400" dirty="0" smtClean="0"/>
          </a:p>
          <a:p>
            <a:pPr lvl="1" eaLnBrk="1" hangingPunct="1">
              <a:defRPr/>
            </a:pPr>
            <a:r>
              <a:rPr lang="en-US" sz="2400" b="1" dirty="0" smtClean="0"/>
              <a:t>Usually is shown from either the North Pole or the South Pole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 idx="4294967295"/>
          </p:nvPr>
        </p:nvSpPr>
        <p:spPr>
          <a:xfrm>
            <a:off x="1295400" y="0"/>
            <a:ext cx="69342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800" dirty="0" smtClean="0"/>
              <a:t>Projections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4294967295"/>
          </p:nvPr>
        </p:nvSpPr>
        <p:spPr>
          <a:xfrm>
            <a:off x="1066800" y="1295400"/>
            <a:ext cx="6858000" cy="45307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The </a:t>
            </a:r>
            <a:r>
              <a:rPr lang="en-US" b="1" dirty="0" smtClean="0"/>
              <a:t>Conic Projection</a:t>
            </a:r>
          </a:p>
          <a:p>
            <a:pPr eaLnBrk="1" hangingPunct="1">
              <a:defRPr/>
            </a:pPr>
            <a:endParaRPr lang="en-US" sz="1400" b="1" dirty="0" smtClean="0"/>
          </a:p>
          <a:p>
            <a:pPr lvl="1" eaLnBrk="1" hangingPunct="1">
              <a:defRPr/>
            </a:pPr>
            <a:r>
              <a:rPr lang="en-US" sz="2400" dirty="0" smtClean="0"/>
              <a:t>Obtained by </a:t>
            </a:r>
            <a:r>
              <a:rPr lang="en-US" sz="2400" b="1" dirty="0" smtClean="0"/>
              <a:t>projecting the markings of the globe onto a cone wrapped tangent to or intersecting a portion of the globe</a:t>
            </a:r>
          </a:p>
          <a:p>
            <a:pPr marL="320040" lvl="1" indent="0" eaLnBrk="1" hangingPunct="1">
              <a:buNone/>
              <a:defRPr/>
            </a:pPr>
            <a:endParaRPr lang="en-US" sz="1400" b="1" dirty="0" smtClean="0"/>
          </a:p>
          <a:p>
            <a:pPr lvl="1" eaLnBrk="1" hangingPunct="1">
              <a:defRPr/>
            </a:pPr>
            <a:r>
              <a:rPr lang="en-US" sz="2400" dirty="0" smtClean="0"/>
              <a:t>Normally the </a:t>
            </a:r>
            <a:r>
              <a:rPr lang="en-US" sz="2400" b="1" dirty="0" smtClean="0"/>
              <a:t>apex of the cone is positioned about a pole </a:t>
            </a:r>
            <a:r>
              <a:rPr lang="en-US" sz="2400" dirty="0" smtClean="0"/>
              <a:t>which means the circle of tangency coincides with a parallel.</a:t>
            </a:r>
          </a:p>
          <a:p>
            <a:pPr marL="320040" lvl="1" indent="0" eaLnBrk="1" hangingPunct="1">
              <a:buNone/>
              <a:defRPr/>
            </a:pPr>
            <a:endParaRPr lang="en-US" sz="1400" dirty="0" smtClean="0"/>
          </a:p>
          <a:p>
            <a:pPr lvl="1" eaLnBrk="1" hangingPunct="1">
              <a:defRPr/>
            </a:pPr>
            <a:r>
              <a:rPr lang="en-US" sz="2400" dirty="0" smtClean="0"/>
              <a:t>Best suited for regions of </a:t>
            </a:r>
            <a:r>
              <a:rPr lang="en-US" sz="2400" b="1" dirty="0" smtClean="0"/>
              <a:t>east-west orientation in the mid latitudes.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Cindy\Desktop\class\jpg\mappro%204_1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7875022" cy="4441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 idx="4294967295"/>
          </p:nvPr>
        </p:nvSpPr>
        <p:spPr>
          <a:xfrm>
            <a:off x="1066800" y="228600"/>
            <a:ext cx="69342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800" dirty="0" smtClean="0"/>
              <a:t>The Nature of Maps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4294967295"/>
          </p:nvPr>
        </p:nvSpPr>
        <p:spPr>
          <a:xfrm>
            <a:off x="838200" y="1524000"/>
            <a:ext cx="7848600" cy="4724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How and why do we describe the earth using maps?</a:t>
            </a:r>
          </a:p>
          <a:p>
            <a:pPr>
              <a:defRPr/>
            </a:pPr>
            <a:r>
              <a:rPr lang="en-US" dirty="0" smtClean="0"/>
              <a:t>When we need </a:t>
            </a:r>
            <a:r>
              <a:rPr lang="en-US" b="1" dirty="0" smtClean="0"/>
              <a:t>to understand the world</a:t>
            </a:r>
            <a:r>
              <a:rPr lang="en-US" dirty="0" smtClean="0"/>
              <a:t> around us we use maps.</a:t>
            </a:r>
          </a:p>
          <a:p>
            <a:pPr eaLnBrk="1" hangingPunct="1">
              <a:defRPr/>
            </a:pPr>
            <a:r>
              <a:rPr lang="en-US" dirty="0" smtClean="0"/>
              <a:t>A map is a </a:t>
            </a:r>
            <a:r>
              <a:rPr lang="en-US" b="1" dirty="0" smtClean="0"/>
              <a:t>two or three-dimensional representation </a:t>
            </a:r>
            <a:r>
              <a:rPr lang="en-US" dirty="0" smtClean="0"/>
              <a:t>of the Earth and a </a:t>
            </a:r>
            <a:r>
              <a:rPr lang="en-US" b="1" dirty="0" smtClean="0"/>
              <a:t>spatial distribution of selected phenomena</a:t>
            </a:r>
            <a:r>
              <a:rPr lang="en-US" dirty="0" smtClean="0"/>
              <a:t>– normally the components of a landscape.</a:t>
            </a:r>
          </a:p>
          <a:p>
            <a:pPr eaLnBrk="1" hangingPunct="1">
              <a:defRPr/>
            </a:pPr>
            <a:r>
              <a:rPr lang="en-US" dirty="0" smtClean="0"/>
              <a:t>The </a:t>
            </a:r>
            <a:r>
              <a:rPr lang="en-US" b="1" dirty="0" smtClean="0"/>
              <a:t>basic attributes </a:t>
            </a:r>
            <a:r>
              <a:rPr lang="en-US" dirty="0" smtClean="0"/>
              <a:t>of a map</a:t>
            </a:r>
          </a:p>
          <a:p>
            <a:pPr lvl="1" eaLnBrk="1" hangingPunct="1">
              <a:defRPr/>
            </a:pPr>
            <a:r>
              <a:rPr lang="en-US" dirty="0" smtClean="0"/>
              <a:t>Show </a:t>
            </a:r>
            <a:r>
              <a:rPr lang="en-US" b="1" dirty="0" smtClean="0"/>
              <a:t>direction, distance, size, and shape</a:t>
            </a:r>
          </a:p>
          <a:p>
            <a:pPr lvl="2" eaLnBrk="1" hangingPunct="1">
              <a:defRPr/>
            </a:pPr>
            <a:r>
              <a:rPr lang="en-US" sz="2200" b="1" dirty="0" smtClean="0"/>
              <a:t>Spatial relationships of features </a:t>
            </a:r>
            <a:r>
              <a:rPr lang="en-US" sz="2200" dirty="0" smtClean="0"/>
              <a:t>of the earth</a:t>
            </a:r>
          </a:p>
          <a:p>
            <a:pPr eaLnBrk="1" hangingPunct="1">
              <a:defRPr/>
            </a:pPr>
            <a:r>
              <a:rPr lang="en-US" dirty="0" smtClean="0"/>
              <a:t>Maps have a special purpose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 idx="4294967295"/>
          </p:nvPr>
        </p:nvSpPr>
        <p:spPr>
          <a:xfrm>
            <a:off x="990600" y="381000"/>
            <a:ext cx="69342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800" dirty="0" smtClean="0"/>
              <a:t>Funky Projections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4294967295"/>
          </p:nvPr>
        </p:nvSpPr>
        <p:spPr>
          <a:xfrm>
            <a:off x="990600" y="1447800"/>
            <a:ext cx="6858000" cy="45307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b="1" dirty="0" smtClean="0"/>
              <a:t>Pseudocylindrical projection </a:t>
            </a:r>
            <a:r>
              <a:rPr lang="en-US" dirty="0" smtClean="0"/>
              <a:t>– elliptical or oval projection</a:t>
            </a:r>
          </a:p>
          <a:p>
            <a:pPr lvl="1" eaLnBrk="1" hangingPunct="1">
              <a:defRPr/>
            </a:pPr>
            <a:r>
              <a:rPr lang="en-US" sz="2400" dirty="0" smtClean="0"/>
              <a:t>Football shape of usually the whole world</a:t>
            </a:r>
          </a:p>
          <a:p>
            <a:pPr marL="320040" lvl="1" indent="0" eaLnBrk="1" hangingPunct="1">
              <a:buNone/>
              <a:defRPr/>
            </a:pPr>
            <a:endParaRPr lang="en-US" sz="1400" dirty="0" smtClean="0"/>
          </a:p>
          <a:p>
            <a:pPr eaLnBrk="1" hangingPunct="1">
              <a:defRPr/>
            </a:pPr>
            <a:r>
              <a:rPr lang="en-US" b="1" dirty="0" smtClean="0"/>
              <a:t>Interrupted projections </a:t>
            </a:r>
          </a:p>
          <a:p>
            <a:pPr lvl="1" eaLnBrk="1" hangingPunct="1">
              <a:defRPr/>
            </a:pPr>
            <a:r>
              <a:rPr lang="en-US" sz="2400" dirty="0" smtClean="0"/>
              <a:t>Most famous – </a:t>
            </a:r>
            <a:r>
              <a:rPr lang="en-US" sz="2400" b="1" i="1" dirty="0" smtClean="0"/>
              <a:t>Goode’s interrupted homolosine projection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Cindy\Desktop\class\jpg\projecti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115" y="533400"/>
            <a:ext cx="4506686" cy="5600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 idx="4294967295"/>
          </p:nvPr>
        </p:nvSpPr>
        <p:spPr>
          <a:xfrm>
            <a:off x="1066800" y="76200"/>
            <a:ext cx="69342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800" dirty="0" smtClean="0"/>
              <a:t>Computer Cartography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4294967295"/>
          </p:nvPr>
        </p:nvSpPr>
        <p:spPr>
          <a:xfrm>
            <a:off x="990600" y="1295400"/>
            <a:ext cx="7315200" cy="487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Using </a:t>
            </a:r>
            <a:r>
              <a:rPr lang="en-US" b="1" dirty="0" smtClean="0"/>
              <a:t>computers to create maps</a:t>
            </a:r>
          </a:p>
          <a:p>
            <a:pPr lvl="1" eaLnBrk="1" hangingPunct="1">
              <a:defRPr/>
            </a:pPr>
            <a:r>
              <a:rPr lang="en-US" sz="2400" b="1" dirty="0" smtClean="0"/>
              <a:t>Symap </a:t>
            </a:r>
            <a:r>
              <a:rPr lang="en-US" sz="2400" dirty="0" smtClean="0"/>
              <a:t>(first software used to make maps</a:t>
            </a:r>
          </a:p>
          <a:p>
            <a:pPr lvl="2" eaLnBrk="1" hangingPunct="1">
              <a:defRPr/>
            </a:pPr>
            <a:r>
              <a:rPr lang="en-US" sz="2400" b="1" dirty="0" smtClean="0"/>
              <a:t>1965</a:t>
            </a:r>
          </a:p>
          <a:p>
            <a:pPr lvl="1" eaLnBrk="1" hangingPunct="1">
              <a:defRPr/>
            </a:pPr>
            <a:r>
              <a:rPr lang="en-US" sz="2400" b="1" dirty="0" smtClean="0"/>
              <a:t>Global Positioning Systems </a:t>
            </a:r>
          </a:p>
          <a:p>
            <a:pPr lvl="1" eaLnBrk="1" hangingPunct="1">
              <a:defRPr/>
            </a:pPr>
            <a:r>
              <a:rPr lang="en-US" sz="2400" b="1" dirty="0" smtClean="0"/>
              <a:t>Remote Sensing</a:t>
            </a:r>
          </a:p>
          <a:p>
            <a:pPr lvl="1" eaLnBrk="1" hangingPunct="1">
              <a:defRPr/>
            </a:pPr>
            <a:r>
              <a:rPr lang="en-US" sz="2400" b="1" dirty="0" smtClean="0"/>
              <a:t>Imagery </a:t>
            </a:r>
          </a:p>
          <a:p>
            <a:pPr lvl="1" eaLnBrk="1" hangingPunct="1">
              <a:defRPr/>
            </a:pPr>
            <a:r>
              <a:rPr lang="en-US" sz="2400" b="1" dirty="0" smtClean="0"/>
              <a:t>Multi-spectral Remote Sensing</a:t>
            </a:r>
          </a:p>
          <a:p>
            <a:pPr lvl="1" eaLnBrk="1" hangingPunct="1">
              <a:defRPr/>
            </a:pPr>
            <a:r>
              <a:rPr lang="en-US" sz="2400" b="1" dirty="0" smtClean="0"/>
              <a:t>Geographic Information Systems </a:t>
            </a:r>
          </a:p>
          <a:p>
            <a:pPr eaLnBrk="1" hangingPunct="1">
              <a:defRPr/>
            </a:pPr>
            <a:r>
              <a:rPr lang="en-US" dirty="0" smtClean="0"/>
              <a:t>Widely used today</a:t>
            </a:r>
          </a:p>
          <a:p>
            <a:pPr eaLnBrk="1" hangingPunct="1">
              <a:defRPr/>
            </a:pPr>
            <a:r>
              <a:rPr lang="en-US" dirty="0" smtClean="0"/>
              <a:t>Expanding industry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 idx="4294967295"/>
          </p:nvPr>
        </p:nvSpPr>
        <p:spPr>
          <a:xfrm>
            <a:off x="1066800" y="76200"/>
            <a:ext cx="69342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800" dirty="0" smtClean="0"/>
              <a:t>Isolines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4294967295"/>
          </p:nvPr>
        </p:nvSpPr>
        <p:spPr>
          <a:xfrm>
            <a:off x="990600" y="1600200"/>
            <a:ext cx="7239000" cy="45307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Portray the spatial distribution of some phenomenon on the earth.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Isarithm, isogram, isopleth, and isometric lines </a:t>
            </a:r>
            <a:r>
              <a:rPr lang="en-US" sz="2400" dirty="0" smtClean="0"/>
              <a:t>are synonymous for our purposes</a:t>
            </a:r>
          </a:p>
          <a:p>
            <a:pPr marL="320040" lvl="1" indent="0" eaLnBrk="1" hangingPunct="1">
              <a:lnSpc>
                <a:spcPct val="90000"/>
              </a:lnSpc>
              <a:buNone/>
              <a:defRPr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600" dirty="0" smtClean="0"/>
              <a:t>Most important to physical geography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600" b="1" dirty="0" smtClean="0"/>
              <a:t>Elevation Contour Line </a:t>
            </a:r>
            <a:r>
              <a:rPr lang="en-US" sz="2600" dirty="0" smtClean="0"/>
              <a:t>– depicts elevation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600" b="1" dirty="0" smtClean="0"/>
              <a:t>Isotherm</a:t>
            </a:r>
            <a:r>
              <a:rPr lang="en-US" sz="2600" dirty="0" smtClean="0"/>
              <a:t> – depicts equal temperature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600" b="1" dirty="0" smtClean="0"/>
              <a:t>Isobar </a:t>
            </a:r>
            <a:r>
              <a:rPr lang="en-US" sz="2600" dirty="0" smtClean="0"/>
              <a:t>– depicts equal atmospheric pressure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600" b="1" dirty="0" smtClean="0"/>
              <a:t>Isohyet </a:t>
            </a:r>
            <a:r>
              <a:rPr lang="en-US" sz="2600" dirty="0" smtClean="0"/>
              <a:t>– depicts equal quantities of precipitation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600" b="1" dirty="0" smtClean="0"/>
              <a:t>Isogonic Line </a:t>
            </a:r>
            <a:r>
              <a:rPr lang="en-US" sz="2600" dirty="0" smtClean="0"/>
              <a:t>– depicts equal magnetic declination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 idx="4294967295"/>
          </p:nvPr>
        </p:nvSpPr>
        <p:spPr>
          <a:xfrm>
            <a:off x="609600" y="-32657"/>
            <a:ext cx="76962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800" dirty="0" smtClean="0"/>
              <a:t>Characteristics of Isolines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447800"/>
            <a:ext cx="7315200" cy="45307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b="1" u="sng" dirty="0" smtClean="0"/>
              <a:t>Always closed lines</a:t>
            </a:r>
            <a:r>
              <a:rPr lang="en-US" b="1" dirty="0" smtClean="0"/>
              <a:t>- </a:t>
            </a:r>
            <a:r>
              <a:rPr lang="en-US" dirty="0" smtClean="0"/>
              <a:t>is line comes to the end of a map the line probably proceeds to the next area</a:t>
            </a:r>
          </a:p>
          <a:p>
            <a:pPr marL="0" indent="0" eaLnBrk="1" hangingPunct="1">
              <a:buNone/>
              <a:defRPr/>
            </a:pPr>
            <a:endParaRPr lang="en-US" sz="1400" dirty="0" smtClean="0"/>
          </a:p>
          <a:p>
            <a:pPr eaLnBrk="1" hangingPunct="1">
              <a:defRPr/>
            </a:pPr>
            <a:r>
              <a:rPr lang="en-US" dirty="0" smtClean="0"/>
              <a:t>Represent </a:t>
            </a:r>
            <a:r>
              <a:rPr lang="en-US" b="1" u="sng" dirty="0" smtClean="0"/>
              <a:t>gradations in quantity, never touch or cross one another</a:t>
            </a:r>
          </a:p>
          <a:p>
            <a:pPr marL="0" indent="0" eaLnBrk="1" hangingPunct="1">
              <a:buNone/>
              <a:defRPr/>
            </a:pPr>
            <a:endParaRPr lang="en-US" sz="1400" b="1" u="sng" dirty="0" smtClean="0"/>
          </a:p>
          <a:p>
            <a:pPr eaLnBrk="1" hangingPunct="1">
              <a:defRPr/>
            </a:pPr>
            <a:r>
              <a:rPr lang="en-US" b="1" u="sng" dirty="0" smtClean="0"/>
              <a:t>Numerical difference </a:t>
            </a:r>
            <a:r>
              <a:rPr lang="en-US" dirty="0" smtClean="0"/>
              <a:t>between one isoline and another </a:t>
            </a:r>
            <a:r>
              <a:rPr lang="en-US" b="1" u="sng" dirty="0" smtClean="0"/>
              <a:t>is an interval</a:t>
            </a:r>
            <a:r>
              <a:rPr lang="en-US" dirty="0" smtClean="0"/>
              <a:t>.</a:t>
            </a:r>
          </a:p>
          <a:p>
            <a:pPr marL="0" indent="0" eaLnBrk="1" hangingPunct="1">
              <a:buNone/>
              <a:defRPr/>
            </a:pPr>
            <a:endParaRPr lang="en-US" sz="1400" dirty="0" smtClean="0"/>
          </a:p>
          <a:p>
            <a:pPr eaLnBrk="1" hangingPunct="1">
              <a:defRPr/>
            </a:pPr>
            <a:r>
              <a:rPr lang="en-US" dirty="0" smtClean="0"/>
              <a:t>Isolines </a:t>
            </a:r>
            <a:r>
              <a:rPr lang="en-US" b="1" u="sng" dirty="0" smtClean="0"/>
              <a:t>close together indicate a steep gradient, those far apart indicate a gentle gradient</a:t>
            </a:r>
            <a:r>
              <a:rPr lang="en-US" u="sng" dirty="0" smtClean="0"/>
              <a:t>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 idx="4294967295"/>
          </p:nvPr>
        </p:nvSpPr>
        <p:spPr>
          <a:xfrm>
            <a:off x="228600" y="0"/>
            <a:ext cx="8534400" cy="1143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4400" dirty="0" smtClean="0"/>
              <a:t>Global Positioning System (GPS)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4294967295"/>
          </p:nvPr>
        </p:nvSpPr>
        <p:spPr>
          <a:xfrm>
            <a:off x="838200" y="685800"/>
            <a:ext cx="7467600" cy="5943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dirty="0" smtClean="0"/>
              <a:t>A </a:t>
            </a:r>
            <a:r>
              <a:rPr lang="en-US" b="1" dirty="0" smtClean="0"/>
              <a:t>satellite based system for determining accurate positions </a:t>
            </a:r>
            <a:r>
              <a:rPr lang="en-US" dirty="0" smtClean="0"/>
              <a:t>on or near the Earth’s surface.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b="1" dirty="0" smtClean="0"/>
              <a:t>Developed in the 1970’s </a:t>
            </a:r>
            <a:r>
              <a:rPr lang="en-US" dirty="0" smtClean="0"/>
              <a:t>for the military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 smtClean="0"/>
              <a:t>Based on </a:t>
            </a:r>
            <a:r>
              <a:rPr lang="en-US" b="1" dirty="0" smtClean="0"/>
              <a:t>24 high-altitude satellites </a:t>
            </a:r>
            <a:r>
              <a:rPr lang="en-US" dirty="0" smtClean="0"/>
              <a:t>configured so that a </a:t>
            </a:r>
            <a:r>
              <a:rPr lang="en-US" b="1" dirty="0" smtClean="0"/>
              <a:t>minimum of 4 satellites </a:t>
            </a:r>
            <a:r>
              <a:rPr lang="en-US" dirty="0" smtClean="0"/>
              <a:t>are in view of any position on the Earth.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 smtClean="0"/>
              <a:t>Each </a:t>
            </a:r>
            <a:r>
              <a:rPr lang="en-US" b="1" dirty="0" smtClean="0"/>
              <a:t>satellite continuously transmits both identification and positioning information</a:t>
            </a:r>
            <a:r>
              <a:rPr lang="en-US" dirty="0" smtClean="0"/>
              <a:t> that can be picked up by receivers on Earth.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b="1" dirty="0" smtClean="0"/>
              <a:t>Position determined through triangulation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 idx="4294967295"/>
          </p:nvPr>
        </p:nvSpPr>
        <p:spPr>
          <a:xfrm>
            <a:off x="1066800" y="228600"/>
            <a:ext cx="6934200" cy="8382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dirty="0" smtClean="0"/>
              <a:t>  </a:t>
            </a:r>
            <a:r>
              <a:rPr lang="en-US" sz="5300" dirty="0" smtClean="0"/>
              <a:t>Remote Sensing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4294967295"/>
          </p:nvPr>
        </p:nvSpPr>
        <p:spPr>
          <a:xfrm>
            <a:off x="914400" y="914400"/>
            <a:ext cx="7620000" cy="5562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b="1" u="sng" dirty="0" smtClean="0"/>
              <a:t>Any measurement or acquisition of information by a recording devise that is not in physical contact with the object under study-in this case the Earth</a:t>
            </a:r>
            <a:r>
              <a:rPr lang="en-US" b="1" dirty="0" smtClean="0"/>
              <a:t>.</a:t>
            </a:r>
          </a:p>
          <a:p>
            <a:pPr marL="0" indent="0" eaLnBrk="1" hangingPunct="1">
              <a:buNone/>
              <a:defRPr/>
            </a:pPr>
            <a:endParaRPr lang="en-US" sz="1400" b="1" dirty="0" smtClean="0"/>
          </a:p>
          <a:p>
            <a:pPr lvl="1" eaLnBrk="1" hangingPunct="1">
              <a:defRPr/>
            </a:pPr>
            <a:r>
              <a:rPr lang="en-US" sz="2400" b="1" dirty="0" smtClean="0"/>
              <a:t>Satellite remote sensing</a:t>
            </a:r>
          </a:p>
          <a:p>
            <a:pPr lvl="2" eaLnBrk="1" hangingPunct="1">
              <a:defRPr/>
            </a:pPr>
            <a:r>
              <a:rPr lang="en-US" sz="2400" dirty="0" smtClean="0"/>
              <a:t>Imagery obtained from geosynchronous orbit satellites.</a:t>
            </a:r>
          </a:p>
          <a:p>
            <a:pPr marL="640080" lvl="2" indent="0" eaLnBrk="1" hangingPunct="1">
              <a:buNone/>
              <a:defRPr/>
            </a:pPr>
            <a:endParaRPr lang="en-US" sz="1400" dirty="0" smtClean="0"/>
          </a:p>
          <a:p>
            <a:pPr lvl="1" eaLnBrk="1" hangingPunct="1">
              <a:defRPr/>
            </a:pPr>
            <a:r>
              <a:rPr lang="en-US" sz="2400" b="1" dirty="0" smtClean="0"/>
              <a:t>Aerial Photographs</a:t>
            </a:r>
          </a:p>
          <a:p>
            <a:pPr lvl="2" eaLnBrk="1" hangingPunct="1">
              <a:defRPr/>
            </a:pPr>
            <a:r>
              <a:rPr lang="en-US" sz="2400" dirty="0" smtClean="0"/>
              <a:t>Photographs taken from an elevated platform, such as a balloon, airplane or rocket.</a:t>
            </a:r>
          </a:p>
          <a:p>
            <a:pPr lvl="2" eaLnBrk="1" hangingPunct="1">
              <a:defRPr/>
            </a:pPr>
            <a:r>
              <a:rPr lang="en-US" sz="2400" dirty="0" smtClean="0"/>
              <a:t>Photographs classified either oblique or vertical.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>
          <a:xfrm>
            <a:off x="914400" y="76200"/>
            <a:ext cx="73914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800" dirty="0" smtClean="0"/>
              <a:t>Imagery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>
          <a:xfrm>
            <a:off x="990600" y="685800"/>
            <a:ext cx="7086600" cy="6324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b="1" dirty="0" smtClean="0"/>
              <a:t>Orthophoto Maps </a:t>
            </a:r>
            <a:r>
              <a:rPr lang="en-US" dirty="0" smtClean="0"/>
              <a:t>– multicolored, distortion-free photographic image maps.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All displacement caused by camera tilt or differences is removed.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Shows greater detail than a conventional map but retains the characteristic of a map</a:t>
            </a:r>
          </a:p>
          <a:p>
            <a:pPr marL="320040" lvl="1" indent="0" eaLnBrk="1" hangingPunct="1">
              <a:lnSpc>
                <a:spcPct val="80000"/>
              </a:lnSpc>
              <a:buNone/>
              <a:defRPr/>
            </a:pPr>
            <a:endParaRPr lang="en-US" sz="1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b="1" dirty="0" smtClean="0"/>
              <a:t>Color or Near Infrared Imagery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Refers to the visible-light region of the electromagnetic spectrum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Near Infrared Color is used to depict vegetation</a:t>
            </a:r>
          </a:p>
          <a:p>
            <a:pPr marL="320040" lvl="1" indent="0" eaLnBrk="1" hangingPunct="1">
              <a:lnSpc>
                <a:spcPct val="80000"/>
              </a:lnSpc>
              <a:buNone/>
              <a:defRPr/>
            </a:pPr>
            <a:endParaRPr lang="en-US" sz="1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b="1" dirty="0" smtClean="0"/>
              <a:t>Thermal Infrared Sensing </a:t>
            </a:r>
            <a:r>
              <a:rPr lang="en-US" dirty="0" smtClean="0"/>
              <a:t>– depicts temperature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3000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 idx="4294967295"/>
          </p:nvPr>
        </p:nvSpPr>
        <p:spPr>
          <a:xfrm>
            <a:off x="381000" y="304800"/>
            <a:ext cx="8305800" cy="1143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4800" dirty="0" smtClean="0"/>
              <a:t>Multi-spectral </a:t>
            </a:r>
            <a:r>
              <a:rPr lang="en-US" sz="4800" dirty="0" smtClean="0"/>
              <a:t>Remote Sensing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4294967295"/>
          </p:nvPr>
        </p:nvSpPr>
        <p:spPr>
          <a:xfrm>
            <a:off x="990600" y="1600200"/>
            <a:ext cx="6934200" cy="4525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Multi-spectral </a:t>
            </a:r>
            <a:r>
              <a:rPr lang="en-US" b="1" dirty="0" smtClean="0"/>
              <a:t>or </a:t>
            </a:r>
            <a:r>
              <a:rPr lang="en-US" b="1" dirty="0" smtClean="0"/>
              <a:t>Multi-band </a:t>
            </a:r>
            <a:r>
              <a:rPr lang="en-US" dirty="0" smtClean="0"/>
              <a:t>– different regions of the electromagnetic spectrum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Landsat  imagery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Launched in the 1970’s and 1980’s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dirty="0" smtClean="0"/>
              <a:t>Four spectral bands  </a:t>
            </a:r>
          </a:p>
          <a:p>
            <a:pPr marL="914400" lvl="3" indent="0" eaLnBrk="1" hangingPunct="1">
              <a:lnSpc>
                <a:spcPct val="90000"/>
              </a:lnSpc>
              <a:buNone/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Earth Observing System </a:t>
            </a:r>
            <a:r>
              <a:rPr lang="en-US" dirty="0" smtClean="0"/>
              <a:t>(EOS)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Moderate Resolution Imagery Spectroradiometer (MODIS)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36 spectral bands</a:t>
            </a:r>
          </a:p>
          <a:p>
            <a:pPr marL="640080" lvl="2" indent="0" eaLnBrk="1" hangingPunct="1">
              <a:lnSpc>
                <a:spcPct val="90000"/>
              </a:lnSpc>
              <a:buNone/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Radar and Sonar Sensing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"/>
            <a:ext cx="87630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000" dirty="0" smtClean="0"/>
              <a:t>Geographic Information Systems (GIS)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524000"/>
            <a:ext cx="7391400" cy="4525963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Automated system for </a:t>
            </a:r>
            <a:r>
              <a:rPr lang="en-US" b="1" u="sng" dirty="0" smtClean="0"/>
              <a:t>the capture, storage, retrieval, analysis, and display </a:t>
            </a:r>
            <a:r>
              <a:rPr lang="en-US" dirty="0" smtClean="0"/>
              <a:t>of spatial data.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1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A GIS can </a:t>
            </a:r>
            <a:r>
              <a:rPr lang="en-US" b="1" u="sng" dirty="0" smtClean="0"/>
              <a:t>manipulate rows and columns of tabular and links it to the spatial features </a:t>
            </a:r>
            <a:r>
              <a:rPr lang="en-US" dirty="0" smtClean="0"/>
              <a:t>it represents.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15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b="1" u="sng" dirty="0" smtClean="0"/>
              <a:t>All the features depicted in the GIS have a coordinate system that ties them to a coordinate system of the earth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Knows where it is on the earth’s surface</a:t>
            </a:r>
          </a:p>
          <a:p>
            <a:pPr marL="320040" lvl="1" indent="0" eaLnBrk="1" hangingPunct="1">
              <a:lnSpc>
                <a:spcPct val="90000"/>
              </a:lnSpc>
              <a:buNone/>
              <a:defRPr/>
            </a:pPr>
            <a:endParaRPr lang="en-US" sz="15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Allows for the </a:t>
            </a:r>
            <a:r>
              <a:rPr lang="en-US" b="1" u="sng" dirty="0" smtClean="0"/>
              <a:t>many layers of different features to be over-laid to form maps</a:t>
            </a:r>
            <a:r>
              <a:rPr lang="en-US" dirty="0" smtClean="0"/>
              <a:t> that can be used to make decisions.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aps.utah.gov/hostagency/hostagency1.php?key=503&amp;url=http://agrc.its.state.ut.us/images/mapimages/Utah_Highest_100_Peak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837" y="457200"/>
            <a:ext cx="4267200" cy="5818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 idx="4294967295"/>
          </p:nvPr>
        </p:nvSpPr>
        <p:spPr>
          <a:xfrm>
            <a:off x="1143000" y="76200"/>
            <a:ext cx="69342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800" dirty="0" smtClean="0"/>
              <a:t>Map Scale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0" y="762000"/>
            <a:ext cx="7315200" cy="5943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b="1" dirty="0" smtClean="0"/>
              <a:t>The scale of a map gives the relationship between length measured on the map and corresponding actual distance on the ground</a:t>
            </a:r>
            <a:r>
              <a:rPr lang="en-US" dirty="0" smtClean="0"/>
              <a:t>.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 smtClean="0"/>
              <a:t>Scale types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400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b="1" u="sng" dirty="0" smtClean="0"/>
              <a:t>Graphic Map Scale </a:t>
            </a:r>
            <a:r>
              <a:rPr lang="en-US" sz="2400" dirty="0" smtClean="0"/>
              <a:t>uses </a:t>
            </a:r>
            <a:r>
              <a:rPr lang="en-US" sz="2400" b="1" dirty="0" smtClean="0"/>
              <a:t>a line marked off in graduated distances</a:t>
            </a:r>
            <a:r>
              <a:rPr lang="en-US" sz="2400" dirty="0" smtClean="0"/>
              <a:t>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b="1" u="sng" dirty="0" smtClean="0"/>
              <a:t>Fractional Map Scale </a:t>
            </a:r>
            <a:r>
              <a:rPr lang="en-US" sz="2400" dirty="0" smtClean="0"/>
              <a:t>compares map distance with ground distance in a proportional fraction or ratio called a </a:t>
            </a:r>
            <a:r>
              <a:rPr lang="en-US" sz="2400" b="1" dirty="0" smtClean="0"/>
              <a:t>representative fraction.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b="1" u="sng" dirty="0" smtClean="0"/>
              <a:t>Verbal Map Scale or </a:t>
            </a:r>
            <a:r>
              <a:rPr lang="en-US" sz="2400" b="1" i="1" u="sng" dirty="0" smtClean="0"/>
              <a:t>word scale, </a:t>
            </a:r>
            <a:r>
              <a:rPr lang="en-US" sz="2400" dirty="0" smtClean="0"/>
              <a:t>state </a:t>
            </a:r>
            <a:r>
              <a:rPr lang="en-US" sz="2400" b="1" dirty="0" smtClean="0"/>
              <a:t>in words</a:t>
            </a:r>
            <a:r>
              <a:rPr lang="en-US" sz="2400" dirty="0" smtClean="0"/>
              <a:t> the ratio of the map scale length to the actual distance on the Earth’s surface.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152400" y="76200"/>
            <a:ext cx="8610600" cy="1143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4800" dirty="0" smtClean="0"/>
              <a:t>Large Scale and Small Scale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66800" y="1524000"/>
            <a:ext cx="7239000" cy="453072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Large Scale Maps</a:t>
            </a:r>
            <a:r>
              <a:rPr lang="en-US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Large representative fraction, or the </a:t>
            </a:r>
            <a:r>
              <a:rPr lang="en-US" sz="2400" b="1" u="sng" dirty="0" smtClean="0"/>
              <a:t>denominator is small</a:t>
            </a:r>
            <a:r>
              <a:rPr lang="en-US" sz="2400" b="1" dirty="0" smtClean="0"/>
              <a:t>. 1:10,000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See </a:t>
            </a:r>
            <a:r>
              <a:rPr lang="en-US" sz="2400" b="1" u="sng" dirty="0" smtClean="0"/>
              <a:t>more detail </a:t>
            </a:r>
            <a:r>
              <a:rPr lang="en-US" sz="2400" dirty="0" smtClean="0"/>
              <a:t>in the map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Portrays a </a:t>
            </a:r>
            <a:r>
              <a:rPr lang="en-US" sz="2400" b="1" u="sng" dirty="0" smtClean="0"/>
              <a:t>smaller area </a:t>
            </a:r>
            <a:r>
              <a:rPr lang="en-US" sz="2400" dirty="0" smtClean="0"/>
              <a:t>of the earth</a:t>
            </a:r>
          </a:p>
          <a:p>
            <a:pPr marL="320040" lvl="1" indent="0" eaLnBrk="1" hangingPunct="1">
              <a:lnSpc>
                <a:spcPct val="90000"/>
              </a:lnSpc>
              <a:buNone/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Small Scale Maps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Small representative fraction, or the </a:t>
            </a:r>
            <a:r>
              <a:rPr lang="en-US" sz="2400" b="1" u="sng" dirty="0" smtClean="0"/>
              <a:t>denominator is large</a:t>
            </a:r>
            <a:r>
              <a:rPr lang="en-US" sz="2400" b="1" dirty="0" smtClean="0"/>
              <a:t>,</a:t>
            </a:r>
            <a:r>
              <a:rPr lang="en-US" sz="2400" dirty="0" smtClean="0"/>
              <a:t> 1:1,000,000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See </a:t>
            </a:r>
            <a:r>
              <a:rPr lang="en-US" sz="2400" b="1" u="sng" dirty="0" smtClean="0"/>
              <a:t>less detail</a:t>
            </a:r>
            <a:r>
              <a:rPr lang="en-US" sz="2400" b="1" dirty="0" smtClean="0"/>
              <a:t> </a:t>
            </a:r>
            <a:r>
              <a:rPr lang="en-US" sz="2400" dirty="0" smtClean="0"/>
              <a:t>in the map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Portrays a </a:t>
            </a:r>
            <a:r>
              <a:rPr lang="en-US" sz="2400" b="1" u="sng" dirty="0" smtClean="0"/>
              <a:t>large area</a:t>
            </a:r>
            <a:r>
              <a:rPr lang="en-US" sz="2400" b="1" dirty="0" smtClean="0"/>
              <a:t> </a:t>
            </a:r>
            <a:r>
              <a:rPr lang="en-US" sz="2400" dirty="0" smtClean="0"/>
              <a:t>of the earth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maps.utah.gov/hostagency/hostagency1.php?key=123&amp;url=http://agrc.its.state.ut.us/images/mapimages/Salt_Lake_Tornad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193733"/>
            <a:ext cx="6248400" cy="482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-11113"/>
            <a:ext cx="6934200" cy="1143001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/>
              <a:t>Large Scale Map</a:t>
            </a:r>
            <a:endParaRPr lang="en-US" sz="4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Map of the Wor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1371600"/>
            <a:ext cx="72771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219200" y="191756"/>
            <a:ext cx="69342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/>
              <a:t>Small Scale Map</a:t>
            </a:r>
            <a:endParaRPr lang="en-US" sz="4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" y="0"/>
            <a:ext cx="8991600" cy="1143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4400" dirty="0" smtClean="0"/>
              <a:t>Map Essentials - Components of a Map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4294967295"/>
          </p:nvPr>
        </p:nvSpPr>
        <p:spPr>
          <a:xfrm>
            <a:off x="1066800" y="1295400"/>
            <a:ext cx="7010400" cy="5257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Title</a:t>
            </a:r>
            <a:r>
              <a:rPr lang="en-US" dirty="0" smtClean="0"/>
              <a:t>: short brief summary of map’s contents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Date</a:t>
            </a:r>
            <a:r>
              <a:rPr lang="en-US" dirty="0" smtClean="0"/>
              <a:t>: should be the date of the compilation of the data found on the map.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Can also be the date of the data found on the map</a:t>
            </a:r>
          </a:p>
          <a:p>
            <a:pPr marL="320040" lvl="1" indent="0" eaLnBrk="1" hangingPunct="1">
              <a:lnSpc>
                <a:spcPct val="90000"/>
              </a:lnSpc>
              <a:buNone/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Legend</a:t>
            </a:r>
            <a:r>
              <a:rPr lang="en-US" dirty="0" smtClean="0"/>
              <a:t>: information about the symbols colors, and such used to depict the features of the map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Scale</a:t>
            </a:r>
            <a:r>
              <a:rPr lang="en-US" dirty="0" smtClean="0"/>
              <a:t>: if map is more than a pictogram.  Scale can be either graphic, verbal, for fractional.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95400" y="856"/>
            <a:ext cx="69342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/>
              <a:t>Components of a Map</a:t>
            </a:r>
            <a:endParaRPr lang="en-US" sz="4800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 flipV="1">
            <a:off x="4114800" y="1636067"/>
            <a:ext cx="1878121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ht://www.eventrite.com/event/7649380503?utm_source=Members&amp;utm_campaign=39381712db-2011_11_09_Meeting_Announcement10_18_2011&amp;utm_medium=email&amp;utm_term=0_cf57194600-39381712db-283093897</a:t>
            </a:r>
          </a:p>
        </p:txBody>
      </p:sp>
      <p:pic>
        <p:nvPicPr>
          <p:cNvPr id="1031" name="Picture 7" descr="C:\Users\Cindy\Desktop\class\maps\UTFH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295400"/>
            <a:ext cx="472440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</TotalTime>
  <Words>1330</Words>
  <Application>Microsoft Office PowerPoint</Application>
  <PresentationFormat>On-screen Show (4:3)</PresentationFormat>
  <Paragraphs>204</Paragraphs>
  <Slides>29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Custom Design</vt:lpstr>
      <vt:lpstr>NewsPrint</vt:lpstr>
      <vt:lpstr>Portraying the Earth</vt:lpstr>
      <vt:lpstr>The Nature of Maps</vt:lpstr>
      <vt:lpstr>PowerPoint Presentation</vt:lpstr>
      <vt:lpstr>Map Scale</vt:lpstr>
      <vt:lpstr>Large Scale and Small Scale </vt:lpstr>
      <vt:lpstr>Large Scale Map</vt:lpstr>
      <vt:lpstr>Small Scale Map</vt:lpstr>
      <vt:lpstr>Map Essentials - Components of a Map</vt:lpstr>
      <vt:lpstr>Components of a Map</vt:lpstr>
      <vt:lpstr>Map Essentials</vt:lpstr>
      <vt:lpstr>Globes</vt:lpstr>
      <vt:lpstr>Map Projections</vt:lpstr>
      <vt:lpstr>PowerPoint Presentation</vt:lpstr>
      <vt:lpstr>Equivalence versus Conformaty</vt:lpstr>
      <vt:lpstr>Equivalence versus Conformaty</vt:lpstr>
      <vt:lpstr>Projections</vt:lpstr>
      <vt:lpstr>Projections</vt:lpstr>
      <vt:lpstr>Projections</vt:lpstr>
      <vt:lpstr>PowerPoint Presentation</vt:lpstr>
      <vt:lpstr>Funky Projections</vt:lpstr>
      <vt:lpstr>PowerPoint Presentation</vt:lpstr>
      <vt:lpstr>Computer Cartography</vt:lpstr>
      <vt:lpstr>Isolines</vt:lpstr>
      <vt:lpstr>Characteristics of Isolines</vt:lpstr>
      <vt:lpstr>Global Positioning System (GPS)</vt:lpstr>
      <vt:lpstr>  Remote Sensing</vt:lpstr>
      <vt:lpstr>Imagery</vt:lpstr>
      <vt:lpstr>Multi-spectral Remote Sensing</vt:lpstr>
      <vt:lpstr>Geographic Information Systems (GIS)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Portraying the Earth</dc:title>
  <dc:creator>Cindy Clark</dc:creator>
  <cp:lastModifiedBy>allen</cp:lastModifiedBy>
  <cp:revision>72</cp:revision>
  <dcterms:created xsi:type="dcterms:W3CDTF">2007-09-03T15:50:30Z</dcterms:created>
  <dcterms:modified xsi:type="dcterms:W3CDTF">2013-08-23T21:48:08Z</dcterms:modified>
</cp:coreProperties>
</file>